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</p:sldMasterIdLst>
  <p:notesMasterIdLst>
    <p:notesMasterId r:id="rId12"/>
  </p:notesMasterIdLst>
  <p:sldIdLst>
    <p:sldId id="267" r:id="rId4"/>
    <p:sldId id="256" r:id="rId5"/>
    <p:sldId id="257" r:id="rId6"/>
    <p:sldId id="258" r:id="rId7"/>
    <p:sldId id="259" r:id="rId8"/>
    <p:sldId id="266" r:id="rId9"/>
    <p:sldId id="265" r:id="rId10"/>
    <p:sldId id="264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95334C-F74C-4ACB-9DD0-FC40B757BF5E}">
  <a:tblStyle styleId="{3E95334C-F74C-4ACB-9DD0-FC40B757BF5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0AC3024-5949-4CE9-8CED-896DA88391D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FB27E2A-1B5D-488C-B7BE-6C77269E9BD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2"/>
    <p:restoredTop sz="94757"/>
  </p:normalViewPr>
  <p:slideViewPr>
    <p:cSldViewPr snapToGrid="0">
      <p:cViewPr varScale="1">
        <p:scale>
          <a:sx n="81" d="100"/>
          <a:sy n="81" d="100"/>
        </p:scale>
        <p:origin x="77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3.vokasi.uns.ac.i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2k3.fkm.unair.ac.id/kompetensi-lulusan-2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3.vokasi.uns.ac.i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2k3.fkm.unair.ac.id/kompetensi-lulusan-2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3.vokasi.uns.ac.i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2k3.fkm.unair.ac.id/kompetensi-lulusan-2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294a9f470_5_112:notes"/>
          <p:cNvSpPr txBox="1">
            <a:spLocks noGrp="1"/>
          </p:cNvSpPr>
          <p:nvPr>
            <p:ph type="body" idx="1"/>
          </p:nvPr>
        </p:nvSpPr>
        <p:spPr>
          <a:xfrm>
            <a:off x="709712" y="4400376"/>
            <a:ext cx="5438623" cy="9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89" name="Google Shape;289;g27294a9f470_5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92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294a9f470_5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2300"/>
              <a:t>Terapi okupasi adalah suatu bentuk terapi yang bertujuan untuk membantu individu mengembangkan, memulihkan, atau mempertahankan kemampuan mereka dalam melakukan kegiatan sehari-hari secara mandiri.</a:t>
            </a:r>
            <a:endParaRPr sz="1400"/>
          </a:p>
        </p:txBody>
      </p:sp>
      <p:sp>
        <p:nvSpPr>
          <p:cNvPr id="296" name="Google Shape;296;g27294a9f470_5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294a9f470_5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7294a9f470_5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10" name="Google Shape;310;g27294a9f470_5_2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294a9f470_5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294a9f470_5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/>
              <a:t>KKNI adalah sistem penjenjangan capaian pembelajaran yang menyetarakan, mengintegrasikan, dan menyelaraskan antara pendidikan, pelatihan kerja, dan pengalaman kerja dalam skema pengakuan kompetensi nasional.</a:t>
            </a:r>
            <a:endParaRPr sz="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 b="1"/>
              <a:t>Level 5-6</a:t>
            </a:r>
            <a:r>
              <a:rPr lang="id" sz="800"/>
              <a:t>: Biasanya untuk lulusan D4 atau Sarjana Terapan Kesehatan Kerja, yang memiliki kemampuan teknis dan supervisi di bidang K3 [</a:t>
            </a:r>
            <a:r>
              <a:rPr lang="id" sz="800" u="sng">
                <a:solidFill>
                  <a:schemeClr val="hlink"/>
                </a:solidFill>
                <a:hlinkClick r:id="rId3"/>
              </a:rPr>
              <a:t>3</a:t>
            </a:r>
            <a:r>
              <a:rPr lang="id" sz="800"/>
              <a:t>].</a:t>
            </a:r>
            <a:r>
              <a:rPr lang="id" sz="800" b="1"/>
              <a:t>Level 7-8</a:t>
            </a:r>
            <a:r>
              <a:rPr lang="id" sz="800"/>
              <a:t>: Untuk lulusan program magister yang mampu mengembangkan dan menerapkan teori serta konsep kesehatan dan keselamatan kerja secara komprehensif [</a:t>
            </a:r>
            <a:r>
              <a:rPr lang="id" sz="800" u="sng">
                <a:solidFill>
                  <a:schemeClr val="hlink"/>
                </a:solidFill>
                <a:hlinkClick r:id="rId4"/>
              </a:rPr>
              <a:t>4</a:t>
            </a:r>
            <a:r>
              <a:rPr lang="id" sz="800"/>
              <a:t>].</a:t>
            </a:r>
            <a:endParaRPr sz="300"/>
          </a:p>
        </p:txBody>
      </p:sp>
      <p:sp>
        <p:nvSpPr>
          <p:cNvPr id="325" name="Google Shape;325;g27294a9f470_5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294a9f470_5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294a9f470_5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/>
              <a:t>KKNI adalah sistem penjenjangan capaian pembelajaran yang menyetarakan, mengintegrasikan, dan menyelaraskan antara pendidikan, pelatihan kerja, dan pengalaman kerja dalam skema pengakuan kompetensi nasional.</a:t>
            </a:r>
            <a:endParaRPr sz="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 b="1"/>
              <a:t>Level 5-6</a:t>
            </a:r>
            <a:r>
              <a:rPr lang="id" sz="800"/>
              <a:t>: Biasanya untuk lulusan D4 atau Sarjana Terapan Kesehatan Kerja, yang memiliki kemampuan teknis dan supervisi di bidang K3 [</a:t>
            </a:r>
            <a:r>
              <a:rPr lang="id" sz="800" u="sng">
                <a:solidFill>
                  <a:schemeClr val="hlink"/>
                </a:solidFill>
                <a:hlinkClick r:id="rId3"/>
              </a:rPr>
              <a:t>3</a:t>
            </a:r>
            <a:r>
              <a:rPr lang="id" sz="800"/>
              <a:t>].</a:t>
            </a:r>
            <a:r>
              <a:rPr lang="id" sz="800" b="1"/>
              <a:t>Level 7-8</a:t>
            </a:r>
            <a:r>
              <a:rPr lang="id" sz="800"/>
              <a:t>: Untuk lulusan program magister yang mampu mengembangkan dan menerapkan teori serta konsep kesehatan dan keselamatan kerja secara komprehensif [</a:t>
            </a:r>
            <a:r>
              <a:rPr lang="id" sz="800" u="sng">
                <a:solidFill>
                  <a:schemeClr val="hlink"/>
                </a:solidFill>
                <a:hlinkClick r:id="rId4"/>
              </a:rPr>
              <a:t>4</a:t>
            </a:r>
            <a:r>
              <a:rPr lang="id" sz="800"/>
              <a:t>].</a:t>
            </a:r>
            <a:endParaRPr sz="300"/>
          </a:p>
        </p:txBody>
      </p:sp>
      <p:sp>
        <p:nvSpPr>
          <p:cNvPr id="325" name="Google Shape;325;g27294a9f470_5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/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1130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294a9f470_5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294a9f470_5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/>
              <a:t>KKNI adalah sistem penjenjangan capaian pembelajaran yang menyetarakan, mengintegrasikan, dan menyelaraskan antara pendidikan, pelatihan kerja, dan pengalaman kerja dalam skema pengakuan kompetensi nasional.</a:t>
            </a:r>
            <a:endParaRPr sz="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 b="1"/>
              <a:t>Level 5-6</a:t>
            </a:r>
            <a:r>
              <a:rPr lang="id" sz="800"/>
              <a:t>: Biasanya untuk lulusan D4 atau Sarjana Terapan Kesehatan Kerja, yang memiliki kemampuan teknis dan supervisi di bidang K3 [</a:t>
            </a:r>
            <a:r>
              <a:rPr lang="id" sz="800" u="sng">
                <a:solidFill>
                  <a:schemeClr val="hlink"/>
                </a:solidFill>
                <a:hlinkClick r:id="rId3"/>
              </a:rPr>
              <a:t>3</a:t>
            </a:r>
            <a:r>
              <a:rPr lang="id" sz="800"/>
              <a:t>].</a:t>
            </a:r>
            <a:r>
              <a:rPr lang="id" sz="800" b="1"/>
              <a:t>Level 7-8</a:t>
            </a:r>
            <a:r>
              <a:rPr lang="id" sz="800"/>
              <a:t>: Untuk lulusan program magister yang mampu mengembangkan dan menerapkan teori serta konsep kesehatan dan keselamatan kerja secara komprehensif [</a:t>
            </a:r>
            <a:r>
              <a:rPr lang="id" sz="800" u="sng">
                <a:solidFill>
                  <a:schemeClr val="hlink"/>
                </a:solidFill>
                <a:hlinkClick r:id="rId4"/>
              </a:rPr>
              <a:t>4</a:t>
            </a:r>
            <a:r>
              <a:rPr lang="id" sz="800"/>
              <a:t>].</a:t>
            </a:r>
            <a:endParaRPr sz="300"/>
          </a:p>
        </p:txBody>
      </p:sp>
      <p:sp>
        <p:nvSpPr>
          <p:cNvPr id="325" name="Google Shape;325;g27294a9f470_5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8904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7294a9f470_5_322:notes"/>
          <p:cNvSpPr txBox="1">
            <a:spLocks noGrp="1"/>
          </p:cNvSpPr>
          <p:nvPr>
            <p:ph type="body" idx="1"/>
          </p:nvPr>
        </p:nvSpPr>
        <p:spPr>
          <a:xfrm>
            <a:off x="709712" y="4400376"/>
            <a:ext cx="5438575" cy="974227"/>
          </a:xfrm>
          <a:prstGeom prst="rect">
            <a:avLst/>
          </a:prstGeom>
        </p:spPr>
        <p:txBody>
          <a:bodyPr spcFirstLastPara="1" wrap="square" lIns="88525" tIns="88525" rIns="88525" bIns="88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7294a9f470_5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2" y="548888"/>
            <a:ext cx="5438575" cy="30861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29284" y="2667172"/>
            <a:ext cx="688543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2600"/>
              <a:buFont typeface="Century Gothic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29284" y="3213473"/>
            <a:ext cx="688543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0538" y="2113826"/>
            <a:ext cx="2022925" cy="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">
  <p:cSld name="3_Title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" y="0"/>
            <a:ext cx="91416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142013" y="269081"/>
            <a:ext cx="116282" cy="4605338"/>
          </a:xfrm>
          <a:prstGeom prst="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157843" y="269081"/>
            <a:ext cx="4042682" cy="4605338"/>
          </a:xfrm>
          <a:prstGeom prst="rect">
            <a:avLst/>
          </a:prstGeom>
          <a:solidFill>
            <a:schemeClr val="accent1">
              <a:alpha val="85882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13956" y="4540143"/>
            <a:ext cx="3654567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2"/>
          </p:nvPr>
        </p:nvSpPr>
        <p:spPr>
          <a:xfrm>
            <a:off x="413956" y="3709422"/>
            <a:ext cx="3654567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13956" y="2186205"/>
            <a:ext cx="3654567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32" y="563557"/>
            <a:ext cx="1503761" cy="68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-line">
  <p:cSld name="3-lin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16052" y="131378"/>
            <a:ext cx="8311896" cy="74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4562587" y="-8907"/>
            <a:ext cx="4595100" cy="517770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919" y="323293"/>
            <a:ext cx="1978877" cy="8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3300"/>
              <a:buFont typeface="Century Gothic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">
  <p:cSld name="1_Title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0" name="Google Shape;90;p20"/>
          <p:cNvGrpSpPr/>
          <p:nvPr/>
        </p:nvGrpSpPr>
        <p:grpSpPr>
          <a:xfrm>
            <a:off x="4440701" y="19354"/>
            <a:ext cx="4703299" cy="5104793"/>
            <a:chOff x="5920935" y="25805"/>
            <a:chExt cx="6271065" cy="6806391"/>
          </a:xfrm>
        </p:grpSpPr>
        <p:grpSp>
          <p:nvGrpSpPr>
            <p:cNvPr id="91" name="Google Shape;91;p20"/>
            <p:cNvGrpSpPr/>
            <p:nvPr/>
          </p:nvGrpSpPr>
          <p:grpSpPr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92" name="Google Shape;92;p2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5534682" y="-634999"/>
                <a:ext cx="2152513" cy="3260921"/>
              </a:xfrm>
              <a:custGeom>
                <a:avLst/>
                <a:gdLst/>
                <a:ahLst/>
                <a:cxnLst/>
                <a:rect l="l" t="t" r="r" b="b"/>
                <a:pathLst>
                  <a:path w="2152513" h="3260921" extrusionOk="0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3" name="Google Shape;93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3278975" y="264500"/>
                <a:ext cx="1712951" cy="2451369"/>
              </a:xfrm>
              <a:custGeom>
                <a:avLst/>
                <a:gdLst/>
                <a:ahLst/>
                <a:cxnLst/>
                <a:rect l="l" t="t" r="r" b="b"/>
                <a:pathLst>
                  <a:path w="1712951" h="2451369" extrusionOk="0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4" name="Google Shape;94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5375340" y="761102"/>
                <a:ext cx="1950105" cy="1952131"/>
              </a:xfrm>
              <a:custGeom>
                <a:avLst/>
                <a:gdLst/>
                <a:ahLst/>
                <a:cxnLst/>
                <a:rect l="l" t="t" r="r" b="b"/>
                <a:pathLst>
                  <a:path w="1950105" h="1952131" extrusionOk="0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5" name="Google Shape;95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7837089" y="1678276"/>
                <a:ext cx="2184431" cy="2152034"/>
              </a:xfrm>
              <a:custGeom>
                <a:avLst/>
                <a:gdLst/>
                <a:ahLst/>
                <a:cxnLst/>
                <a:rect l="l" t="t" r="r" b="b"/>
                <a:pathLst>
                  <a:path w="2184431" h="2152034" extrusionOk="0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6" name="Google Shape;96;p2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3278975" y="2869688"/>
                <a:ext cx="1674822" cy="2401637"/>
              </a:xfrm>
              <a:custGeom>
                <a:avLst/>
                <a:gdLst/>
                <a:ahLst/>
                <a:cxnLst/>
                <a:rect l="l" t="t" r="r" b="b"/>
                <a:pathLst>
                  <a:path w="1674822" h="2401637" extrusionOk="0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7" name="Google Shape;97;p2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5369277" y="2870729"/>
                <a:ext cx="1942794" cy="1949095"/>
              </a:xfrm>
              <a:custGeom>
                <a:avLst/>
                <a:gdLst/>
                <a:ahLst/>
                <a:cxnLst/>
                <a:rect l="l" t="t" r="r" b="b"/>
                <a:pathLst>
                  <a:path w="1942794" h="1949095" extrusionOk="0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98" name="Google Shape;98;p2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5533678" y="2931370"/>
                <a:ext cx="2150576" cy="3240021"/>
              </a:xfrm>
              <a:custGeom>
                <a:avLst/>
                <a:gdLst/>
                <a:ahLst/>
                <a:cxnLst/>
                <a:rect l="l" t="t" r="r" b="b"/>
                <a:pathLst>
                  <a:path w="2150576" h="3240021" extrusionOk="0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id="99" name="Google Shape;99;p20"/>
            <p:cNvSpPr/>
            <p:nvPr/>
          </p:nvSpPr>
          <p:spPr>
            <a:xfrm>
              <a:off x="8224347" y="3592176"/>
              <a:ext cx="2150575" cy="3240020"/>
            </a:xfrm>
            <a:custGeom>
              <a:avLst/>
              <a:gdLst/>
              <a:ahLst/>
              <a:cxnLst/>
              <a:rect l="l" t="t" r="r" b="b"/>
              <a:pathLst>
                <a:path w="2166626" h="3264202" extrusionOk="0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10479049" y="3530493"/>
              <a:ext cx="1674822" cy="2401637"/>
            </a:xfrm>
            <a:custGeom>
              <a:avLst/>
              <a:gdLst/>
              <a:ahLst/>
              <a:cxnLst/>
              <a:rect l="l" t="t" r="r" b="b"/>
              <a:pathLst>
                <a:path w="1687322" h="2419562" extrusionOk="0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8388747" y="3531534"/>
              <a:ext cx="1942794" cy="1949094"/>
            </a:xfrm>
            <a:custGeom>
              <a:avLst/>
              <a:gdLst/>
              <a:ahLst/>
              <a:cxnLst/>
              <a:rect l="l" t="t" r="r" b="b"/>
              <a:pathLst>
                <a:path w="1957294" h="1963641" extrusionOk="0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5920935" y="2339081"/>
              <a:ext cx="2184430" cy="2152033"/>
            </a:xfrm>
            <a:custGeom>
              <a:avLst/>
              <a:gdLst/>
              <a:ahLst/>
              <a:cxnLst/>
              <a:rect l="l" t="t" r="r" b="b"/>
              <a:pathLst>
                <a:path w="2200734" h="2168095" extrusionOk="0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8382685" y="1421907"/>
              <a:ext cx="1950103" cy="1952130"/>
            </a:xfrm>
            <a:custGeom>
              <a:avLst/>
              <a:gdLst/>
              <a:ahLst/>
              <a:cxnLst/>
              <a:rect l="l" t="t" r="r" b="b"/>
              <a:pathLst>
                <a:path w="1964658" h="1966700" extrusionOk="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10479049" y="925306"/>
              <a:ext cx="1712951" cy="2451368"/>
            </a:xfrm>
            <a:custGeom>
              <a:avLst/>
              <a:gdLst/>
              <a:ahLst/>
              <a:cxnLst/>
              <a:rect l="l" t="t" r="r" b="b"/>
              <a:pathLst>
                <a:path w="1725736" h="2469664" extrusionOk="0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8223342" y="25805"/>
              <a:ext cx="2152512" cy="3260920"/>
            </a:xfrm>
            <a:custGeom>
              <a:avLst/>
              <a:gdLst/>
              <a:ahLst/>
              <a:cxnLst/>
              <a:rect l="l" t="t" r="r" b="b"/>
              <a:pathLst>
                <a:path w="2168578" h="3285258" extrusionOk="0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dk1">
                <a:alpha val="5882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13956" y="4540143"/>
            <a:ext cx="3654567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2"/>
          </p:nvPr>
        </p:nvSpPr>
        <p:spPr>
          <a:xfrm>
            <a:off x="413956" y="3709422"/>
            <a:ext cx="3654567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13956" y="2186205"/>
            <a:ext cx="3654567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957" y="332648"/>
            <a:ext cx="2030144" cy="91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">
  <p:cSld name="4_Title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0919" y="323293"/>
            <a:ext cx="1978877" cy="89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">
  <p:cSld name="5_Title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920" y="323293"/>
            <a:ext cx="1955172" cy="88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Left">
  <p:cSld name="Top Lef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16052" y="1279922"/>
            <a:ext cx="2859786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 Left">
  <p:cSld name="Mid Lef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416052" y="2283210"/>
            <a:ext cx="379933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416052" y="3435351"/>
            <a:ext cx="831189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3300"/>
              <a:buFont typeface="Century Gothic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4">
  <p:cSld name="1/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2560320" y="0"/>
            <a:ext cx="6583680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188595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416052" y="2744733"/>
            <a:ext cx="1885950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1885951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3">
  <p:cSld name="1/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3273552" y="0"/>
            <a:ext cx="5870448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259918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416051" y="2744733"/>
            <a:ext cx="2599181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/4 ">
  <p:cSld name="3/4 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6586062" y="0"/>
            <a:ext cx="2557938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416052" y="389258"/>
            <a:ext cx="593902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1"/>
          </p:nvPr>
        </p:nvSpPr>
        <p:spPr>
          <a:xfrm>
            <a:off x="416052" y="663544"/>
            <a:ext cx="59390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6052" y="136779"/>
            <a:ext cx="8311896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5369814" y="59076"/>
            <a:ext cx="336042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667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2"/>
          </p:nvPr>
        </p:nvSpPr>
        <p:spPr>
          <a:xfrm>
            <a:off x="416052" y="677896"/>
            <a:ext cx="83118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F6CD4C-6216-CD4A-83A4-FDAE476F2F4B}"/>
              </a:ext>
            </a:extLst>
          </p:cNvPr>
          <p:cNvSpPr/>
          <p:nvPr userDrawn="1"/>
        </p:nvSpPr>
        <p:spPr>
          <a:xfrm>
            <a:off x="408215" y="2575248"/>
            <a:ext cx="8327571" cy="2244946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30497"/>
            <a:ext cx="6858000" cy="3141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75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45AB0A-8594-D242-ACD9-F5D74DFF0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10166"/>
            <a:ext cx="7886700" cy="3693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0A2237-D00E-5343-8A18-C94C0B622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3709" y="4028499"/>
            <a:ext cx="5056583" cy="3141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75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3975255-35B7-CF4C-902B-F417482BC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148" y="1978799"/>
            <a:ext cx="1905704" cy="25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DD MM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E48CE-6B1A-4841-A319-C72FC8F87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371" y="222226"/>
            <a:ext cx="997259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9F9F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85" y="4694444"/>
            <a:ext cx="1296197" cy="30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408214" y="2575248"/>
            <a:ext cx="8327571" cy="2244946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 txBox="1">
            <a:spLocks noGrp="1"/>
          </p:cNvSpPr>
          <p:nvPr>
            <p:ph type="subTitle" idx="1"/>
          </p:nvPr>
        </p:nvSpPr>
        <p:spPr>
          <a:xfrm>
            <a:off x="1143000" y="2830496"/>
            <a:ext cx="6858000" cy="71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628650" y="1135380"/>
            <a:ext cx="7886700" cy="54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2"/>
          </p:nvPr>
        </p:nvSpPr>
        <p:spPr>
          <a:xfrm>
            <a:off x="2043709" y="4028498"/>
            <a:ext cx="5056583" cy="59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2" name="Google Shape;192;p33" descr="A green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-3901"/>
          <a:stretch/>
        </p:blipFill>
        <p:spPr>
          <a:xfrm>
            <a:off x="4215103" y="143990"/>
            <a:ext cx="713793" cy="74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3767733" y="1991183"/>
            <a:ext cx="160853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5400" marR="0" lvl="0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3">
  <p:cSld name="OBJECT_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32185" y="324000"/>
            <a:ext cx="8479575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32185" y="1577340"/>
            <a:ext cx="8479575" cy="305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7488222" y="476631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ftr" idx="11"/>
          </p:nvPr>
        </p:nvSpPr>
        <p:spPr>
          <a:xfrm>
            <a:off x="332184" y="4766310"/>
            <a:ext cx="41055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243001" y="184760"/>
            <a:ext cx="6629275" cy="38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600"/>
              <a:buFont typeface="Arial"/>
              <a:buNone/>
              <a:defRPr sz="2100" b="1" i="0" u="none" strike="noStrike" cap="none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/>
          <p:nvPr/>
        </p:nvSpPr>
        <p:spPr>
          <a:xfrm>
            <a:off x="7129948" y="51721"/>
            <a:ext cx="1926327" cy="48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242999" y="504911"/>
            <a:ext cx="8640000" cy="30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/>
          <p:nvPr/>
        </p:nvSpPr>
        <p:spPr>
          <a:xfrm>
            <a:off x="6648062" y="-12701"/>
            <a:ext cx="2508638" cy="517398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2"/>
          </p:nvPr>
        </p:nvSpPr>
        <p:spPr>
          <a:xfrm>
            <a:off x="6857999" y="1384102"/>
            <a:ext cx="20993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3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6648062" y="-12701"/>
            <a:ext cx="2508638" cy="517398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2"/>
          </p:nvPr>
        </p:nvSpPr>
        <p:spPr>
          <a:xfrm>
            <a:off x="6857999" y="1384102"/>
            <a:ext cx="21247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3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/>
          <p:nvPr/>
        </p:nvSpPr>
        <p:spPr>
          <a:xfrm>
            <a:off x="4562587" y="-8907"/>
            <a:ext cx="4594860" cy="517779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6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/>
          <p:nvPr/>
        </p:nvSpPr>
        <p:spPr>
          <a:xfrm>
            <a:off x="4562587" y="-8907"/>
            <a:ext cx="4594860" cy="517779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6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9" name="Google Shape;23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2680502" y="449057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3" name="Google Shape;25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2680502" y="449057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solidFill>
          <a:srgbClr val="408F88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9" name="Google Shape;25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D8D8D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F8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5" name="Google Shape;26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8F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12_Custom Layou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/>
          <p:nvPr/>
        </p:nvSpPr>
        <p:spPr>
          <a:xfrm>
            <a:off x="4562588" y="-8907"/>
            <a:ext cx="4594875" cy="5177954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7975" tIns="33950" rIns="67975" bIns="33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6"/>
          <p:cNvSpPr txBox="1">
            <a:spLocks noGrp="1"/>
          </p:cNvSpPr>
          <p:nvPr>
            <p:ph type="title"/>
          </p:nvPr>
        </p:nvSpPr>
        <p:spPr>
          <a:xfrm>
            <a:off x="197828" y="127393"/>
            <a:ext cx="4251875" cy="29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3300"/>
              <a:buFont typeface="Arial"/>
              <a:buNone/>
              <a:defRPr sz="18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1"/>
            <a:ext cx="718385" cy="36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6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626" cy="27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875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2400"/>
              <a:buFont typeface="Arial"/>
              <a:buNone/>
              <a:defRPr sz="13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>
            <a:spLocks noGrp="1"/>
          </p:cNvSpPr>
          <p:nvPr>
            <p:ph type="title"/>
          </p:nvPr>
        </p:nvSpPr>
        <p:spPr>
          <a:xfrm>
            <a:off x="332185" y="324001"/>
            <a:ext cx="8479575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7"/>
          <p:cNvSpPr txBox="1">
            <a:spLocks noGrp="1"/>
          </p:cNvSpPr>
          <p:nvPr>
            <p:ph type="dt" idx="10"/>
          </p:nvPr>
        </p:nvSpPr>
        <p:spPr>
          <a:xfrm>
            <a:off x="7488222" y="476631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ftr" idx="11"/>
          </p:nvPr>
        </p:nvSpPr>
        <p:spPr>
          <a:xfrm>
            <a:off x="332184" y="4766310"/>
            <a:ext cx="41055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5400" marR="0" lvl="0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6052" y="389258"/>
            <a:ext cx="8311896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 sz="1900" b="1" i="0" u="none" strike="noStrike" cap="none">
                <a:solidFill>
                  <a:srgbClr val="1086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6052" y="1628100"/>
            <a:ext cx="2818079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​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3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3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200"/>
              <a:buFont typeface="Arial"/>
              <a:buChar char="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9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5ACBF0"/>
          </p15:clr>
        </p15:guide>
        <p15:guide id="2" orient="horz" pos="2934">
          <p15:clr>
            <a:srgbClr val="5ACBF0"/>
          </p15:clr>
        </p15:guide>
        <p15:guide id="3" orient="horz" pos="806">
          <p15:clr>
            <a:srgbClr val="F26B43"/>
          </p15:clr>
        </p15:guide>
        <p15:guide id="4" pos="5497">
          <p15:clr>
            <a:srgbClr val="F26B43"/>
          </p15:clr>
        </p15:guide>
        <p15:guide id="5" pos="259">
          <p15:clr>
            <a:srgbClr val="F26B43"/>
          </p15:clr>
        </p15:guide>
        <p15:guide id="6" orient="horz" pos="30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/>
          <p:nvPr/>
        </p:nvSpPr>
        <p:spPr>
          <a:xfrm>
            <a:off x="-1442013" y="-15046"/>
            <a:ext cx="1371600" cy="41148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0 80 80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-1442013" y="460640"/>
            <a:ext cx="1371600" cy="41148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0 126 120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-1442013" y="1412012"/>
            <a:ext cx="1371600" cy="41148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0 179 172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-1442013" y="1887698"/>
            <a:ext cx="1371600" cy="41148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199 237 235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-1442013" y="936326"/>
            <a:ext cx="1371600" cy="41148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0 142 135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-1442013" y="2839070"/>
            <a:ext cx="1371600" cy="41148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210 222 0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-1442013" y="3314756"/>
            <a:ext cx="1371600" cy="41148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244 247 194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-1442013" y="2363384"/>
            <a:ext cx="1371600" cy="41148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100 100 0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-1442013" y="4266128"/>
            <a:ext cx="1371600" cy="4114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127 127 127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-1442013" y="4741817"/>
            <a:ext cx="1371600" cy="411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192 0 0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-1442013" y="3790442"/>
            <a:ext cx="1371600" cy="411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191 191 191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060CD3-096E-6104-094A-14DDED8F6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E1DF36-6FE1-3A3D-3E9E-7EE5D30F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6042"/>
            <a:ext cx="7886700" cy="1661993"/>
          </a:xfrm>
        </p:spPr>
        <p:txBody>
          <a:bodyPr/>
          <a:lstStyle/>
          <a:p>
            <a:pPr lvl="0" algn="ctr">
              <a:buSzPts val="1100"/>
            </a:pPr>
            <a:r>
              <a:rPr lang="en-US" dirty="0"/>
              <a:t>Quality Control RKMK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Fisioterapis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Optometris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Ortotis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Prostetis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,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Audiologis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dan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Terapis</a:t>
            </a:r>
            <a:r>
              <a:rPr lang="en-ID" sz="18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ID" sz="1800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Okupasional</a:t>
            </a:r>
            <a:br>
              <a:rPr lang="en-ID" sz="1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D" sz="2000" dirty="0">
                <a:solidFill>
                  <a:srgbClr val="007377"/>
                </a:solidFill>
              </a:rPr>
            </a:br>
            <a:br>
              <a:rPr lang="en-ID" sz="2000" dirty="0">
                <a:solidFill>
                  <a:srgbClr val="007377"/>
                </a:solidFill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704DB-9027-36E9-E27F-2776AAC88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3709" y="4028499"/>
            <a:ext cx="5475303" cy="314189"/>
          </a:xfrm>
        </p:spPr>
        <p:txBody>
          <a:bodyPr/>
          <a:lstStyle/>
          <a:p>
            <a:r>
              <a:rPr lang="en-US" dirty="0"/>
              <a:t>Badan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Pembanguan</a:t>
            </a:r>
            <a:r>
              <a:rPr lang="en-US" dirty="0"/>
              <a:t> Kesehatan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DE81B-B12E-C4FD-1E05-B1DD7CEFA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148" y="2260351"/>
            <a:ext cx="1905704" cy="256480"/>
          </a:xfrm>
        </p:spPr>
        <p:txBody>
          <a:bodyPr/>
          <a:lstStyle/>
          <a:p>
            <a:r>
              <a:rPr lang="en-US" dirty="0"/>
              <a:t>03 </a:t>
            </a:r>
            <a:r>
              <a:rPr lang="en-US" dirty="0" err="1"/>
              <a:t>Juni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8315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>
            <a:spLocks noGrp="1"/>
          </p:cNvSpPr>
          <p:nvPr>
            <p:ph type="title"/>
          </p:nvPr>
        </p:nvSpPr>
        <p:spPr>
          <a:xfrm>
            <a:off x="1072034" y="1014911"/>
            <a:ext cx="6885600" cy="4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2600"/>
              <a:buFont typeface="Century Gothic"/>
              <a:buNone/>
            </a:pPr>
            <a:r>
              <a:rPr lang="id" dirty="0"/>
              <a:t>Instrumen QC</a:t>
            </a:r>
            <a:endParaRPr dirty="0"/>
          </a:p>
        </p:txBody>
      </p:sp>
      <p:sp>
        <p:nvSpPr>
          <p:cNvPr id="292" name="Google Shape;292;p49"/>
          <p:cNvSpPr txBox="1">
            <a:spLocks noGrp="1"/>
          </p:cNvSpPr>
          <p:nvPr>
            <p:ph type="subTitle" idx="1"/>
          </p:nvPr>
        </p:nvSpPr>
        <p:spPr>
          <a:xfrm>
            <a:off x="1072100" y="1524865"/>
            <a:ext cx="6885600" cy="218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 sz="1800" b="1" dirty="0">
                <a:solidFill>
                  <a:srgbClr val="007377"/>
                </a:solidFill>
              </a:rPr>
              <a:t>RKMK tentang Standar Kompetensi </a:t>
            </a:r>
            <a:r>
              <a:rPr lang="id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8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sz="18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 sz="2000" b="1" dirty="0">
                <a:solidFill>
                  <a:srgbClr val="007377"/>
                </a:solidFill>
              </a:rPr>
              <a:t>Pusjak Sistem Ketahanan Kesehatan dan Sumber Daya Kesehatan</a:t>
            </a:r>
            <a:endParaRPr sz="20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 dirty="0">
              <a:solidFill>
                <a:srgbClr val="0073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rgbClr val="007377"/>
              </a:solidFill>
            </a:endParaRPr>
          </a:p>
          <a:p>
            <a:pPr marL="342900" lvl="0" indent="-2413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49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475" cy="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193797" y="42754"/>
            <a:ext cx="8009411" cy="6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" sz="1500" b="1" dirty="0">
                <a:solidFill>
                  <a:srgbClr val="007377"/>
                </a:solidFill>
              </a:rPr>
              <a:t>Ringkasan RKMK tentang Standar Kompetensi </a:t>
            </a:r>
            <a:r>
              <a:rPr lang="id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5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sz="1500" dirty="0"/>
          </a:p>
        </p:txBody>
      </p:sp>
      <p:sp>
        <p:nvSpPr>
          <p:cNvPr id="299" name="Google Shape;299;p50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d"/>
              <a:t>3</a:t>
            </a:fld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1"/>
          </p:nvPr>
        </p:nvSpPr>
        <p:spPr>
          <a:xfrm>
            <a:off x="193797" y="712302"/>
            <a:ext cx="2399548" cy="30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1300" b="1" dirty="0">
                <a:solidFill>
                  <a:srgbClr val="06B3BC"/>
                </a:solidFill>
              </a:rPr>
              <a:t>Latar Belakang</a:t>
            </a:r>
            <a:endParaRPr sz="1300" b="1" dirty="0">
              <a:solidFill>
                <a:srgbClr val="06B3B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>
              <a:solidFill>
                <a:srgbClr val="06B3BC"/>
              </a:solidFill>
            </a:endParaRPr>
          </a:p>
        </p:txBody>
      </p:sp>
      <p:sp>
        <p:nvSpPr>
          <p:cNvPr id="301" name="Google Shape;301;p50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302" name="Google Shape;302;p50"/>
          <p:cNvSpPr txBox="1"/>
          <p:nvPr/>
        </p:nvSpPr>
        <p:spPr>
          <a:xfrm>
            <a:off x="151108" y="983788"/>
            <a:ext cx="8469862" cy="133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Draft RKepmenkes di susun sebagai pelaksanaan dari turunan UU no 17/2023 pasal 220 ayat 2 yang mengatur bahwa standar kompetensi untuk setiap jenis Named dan Nakes disusun oleh kolegium dan ditetapkan oleh Menteri Kesehatan.</a:t>
            </a:r>
            <a:endParaRPr sz="1100" dirty="0"/>
          </a:p>
          <a:p>
            <a:pPr marL="3429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 Kompetensi Pembimbing Kesehatan Kerja sebagai pedoman bagi institusi Pendidikan dalam penyusunan kurikulum dan pedoman bagi </a:t>
            </a:r>
            <a:r>
              <a:rPr lang="id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193797" y="2429715"/>
            <a:ext cx="30555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300" b="1" i="0" u="none" strike="noStrike" cap="none" dirty="0">
                <a:solidFill>
                  <a:srgbClr val="06B3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Urgency</a:t>
            </a:r>
            <a:endParaRPr sz="1300" b="1" i="0" u="none" strike="noStrike" cap="none" dirty="0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193797" y="2685939"/>
            <a:ext cx="8244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 ketentuan pasal 220 (ayat 2) Undang-Undang Nomor 17 tahun 2023, perlu menetapkan Keputusan Menteri Kesehatan tentang standar Kompetensi</a:t>
            </a:r>
            <a:r>
              <a:rPr lang="en-ID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d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lang="en-ID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3BC"/>
              </a:buClr>
              <a:buSzPts val="1200"/>
              <a:buFont typeface="Century Gothic"/>
              <a:buChar char="-"/>
            </a:pPr>
            <a:r>
              <a:rPr lang="en-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Status CIT</a:t>
            </a:r>
            <a:r>
              <a:rPr lang="en-ID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lang="en-ID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ID" sz="1100" b="0" i="0" u="none" strike="noStrike" cap="none" dirty="0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50"/>
          <p:cNvSpPr txBox="1"/>
          <p:nvPr/>
        </p:nvSpPr>
        <p:spPr>
          <a:xfrm>
            <a:off x="193797" y="3500714"/>
            <a:ext cx="2111400" cy="42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1" i="0" u="none" strike="noStrike" cap="none" dirty="0">
                <a:solidFill>
                  <a:srgbClr val="06B3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Substansi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0"/>
          <p:cNvSpPr txBox="1"/>
          <p:nvPr/>
        </p:nvSpPr>
        <p:spPr>
          <a:xfrm>
            <a:off x="162329" y="3976868"/>
            <a:ext cx="8748675" cy="99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Pendahuluan</a:t>
            </a: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Sistematika standar </a:t>
            </a:r>
            <a:r>
              <a:rPr lang="id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 kompetensi </a:t>
            </a:r>
            <a:r>
              <a:rPr lang="id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Fisioterapis,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Optometris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Ortotis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Prostetis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Audiologis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Terapis</a:t>
            </a:r>
            <a:r>
              <a:rPr lang="en-US" sz="1200" b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Okupasional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Draft pokok bahasan, masalah, dan keterampilan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title"/>
          </p:nvPr>
        </p:nvSpPr>
        <p:spPr>
          <a:xfrm>
            <a:off x="197831" y="127383"/>
            <a:ext cx="87484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</a:pPr>
            <a:r>
              <a:rPr lang="id" dirty="0">
                <a:latin typeface="Century Gothic"/>
                <a:ea typeface="Century Gothic"/>
                <a:cs typeface="Century Gothic"/>
                <a:sym typeface="Century Gothic"/>
              </a:rPr>
              <a:t>Summary Hasil QC</a:t>
            </a:r>
            <a:endParaRPr sz="1500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51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4</a:t>
            </a:fld>
            <a:endParaRPr/>
          </a:p>
        </p:txBody>
      </p:sp>
      <p:sp>
        <p:nvSpPr>
          <p:cNvPr id="314" name="Google Shape;314;p51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1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1"/>
          <p:cNvSpPr/>
          <p:nvPr/>
        </p:nvSpPr>
        <p:spPr>
          <a:xfrm>
            <a:off x="803733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Rangkuman Usulan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1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8" name="Google Shape;318;p51"/>
          <p:cNvGraphicFramePr/>
          <p:nvPr>
            <p:extLst>
              <p:ext uri="{D42A27DB-BD31-4B8C-83A1-F6EECF244321}">
                <p14:modId xmlns:p14="http://schemas.microsoft.com/office/powerpoint/2010/main" val="2991024634"/>
              </p:ext>
            </p:extLst>
          </p:nvPr>
        </p:nvGraphicFramePr>
        <p:xfrm>
          <a:off x="282787" y="401210"/>
          <a:ext cx="8578425" cy="4774374"/>
        </p:xfrm>
        <a:graphic>
          <a:graphicData uri="http://schemas.openxmlformats.org/drawingml/2006/table">
            <a:tbl>
              <a:tblPr>
                <a:noFill/>
                <a:tableStyleId>{3E95334C-F74C-4ACB-9DD0-FC40B757BF5E}</a:tableStyleId>
              </a:tblPr>
              <a:tblGrid>
                <a:gridCol w="131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905">
                  <a:extLst>
                    <a:ext uri="{9D8B030D-6E8A-4147-A177-3AD203B41FA5}">
                      <a16:colId xmlns:a16="http://schemas.microsoft.com/office/drawing/2014/main" val="1972793369"/>
                    </a:ext>
                  </a:extLst>
                </a:gridCol>
                <a:gridCol w="1420905">
                  <a:extLst>
                    <a:ext uri="{9D8B030D-6E8A-4147-A177-3AD203B41FA5}">
                      <a16:colId xmlns:a16="http://schemas.microsoft.com/office/drawing/2014/main" val="3507958747"/>
                    </a:ext>
                  </a:extLst>
                </a:gridCol>
                <a:gridCol w="1420905">
                  <a:extLst>
                    <a:ext uri="{9D8B030D-6E8A-4147-A177-3AD203B41FA5}">
                      <a16:colId xmlns:a16="http://schemas.microsoft.com/office/drawing/2014/main" val="1482408530"/>
                    </a:ext>
                  </a:extLst>
                </a:gridCol>
                <a:gridCol w="1420905">
                  <a:extLst>
                    <a:ext uri="{9D8B030D-6E8A-4147-A177-3AD203B41FA5}">
                      <a16:colId xmlns:a16="http://schemas.microsoft.com/office/drawing/2014/main" val="2838582059"/>
                    </a:ext>
                  </a:extLst>
                </a:gridCol>
              </a:tblGrid>
              <a:tr h="5129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Nama Permenkes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Standar Kompetensi </a:t>
                      </a: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Fisioterapis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Standar Kompetensi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Standar Kompetensi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Ortotis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Prostetis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Standar Kompetensi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Audiologis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Standar Kompetensi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Terapis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Okupasional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Dasar Penerbitan RPMK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UU Kesehatan No 17 tahun 2023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QC Desk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Pusjak SKK SDK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 QC Desk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Pusjak SKK SDK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Selesai Tanggal QC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Juni 2024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42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Kesimpulan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" sz="9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Disusun sesuai kewenangan Kemenkes </a:t>
                      </a: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Tidak bertentangan dengan peraturan lain  yang setara /diatasnya</a:t>
                      </a:r>
                    </a:p>
                  </a:txBody>
                  <a:tcPr marL="68575" marR="68575" marT="68575" marB="68575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211319"/>
                  </a:ext>
                </a:extLst>
              </a:tr>
              <a:tr h="890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penambahan penjelasan terkait:  jenjang kualifikasi, dan penambahan daftar istilah</a:t>
                      </a:r>
                      <a:endParaRPr lang="en-US" sz="9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" sz="9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Memerlukan penyesuaian: data terkini (SKI 2023) dan konsistensi penulisan</a:t>
                      </a: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d" sz="9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memerlukan penyesuaian data terkini (SKI 2023), </a:t>
                      </a:r>
                      <a:r>
                        <a:rPr lang="en-US" sz="900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perbaikan</a:t>
                      </a:r>
                      <a:r>
                        <a:rPr lang="id" sz="9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penulisan, menambah daftar istilah dan keterkaitan level KKNI dengan jenjang pendidikan</a:t>
                      </a: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521918"/>
                  </a:ext>
                </a:extLst>
              </a:tr>
              <a:tr h="7152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Rekomendari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RKMK </a:t>
                      </a:r>
                      <a:r>
                        <a:rPr lang="en-ID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ini</a:t>
                      </a:r>
                      <a:r>
                        <a:rPr lang="en-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dapat</a:t>
                      </a:r>
                      <a:r>
                        <a:rPr lang="en-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diterbitkan</a:t>
                      </a:r>
                      <a:r>
                        <a:rPr lang="en-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dengan</a:t>
                      </a:r>
                      <a:r>
                        <a:rPr lang="en-ID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sym typeface="Century Gothic"/>
                        </a:rPr>
                        <a:t>perbaikan</a:t>
                      </a:r>
                      <a:endParaRPr lang="en-ID" sz="900" u="none" strike="noStrike" cap="none" dirty="0">
                        <a:latin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49406"/>
                  </a:ext>
                </a:extLst>
              </a:tr>
            </a:tbl>
          </a:graphicData>
        </a:graphic>
      </p:graphicFrame>
      <p:sp>
        <p:nvSpPr>
          <p:cNvPr id="321" name="Google Shape;321;p51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197880" y="178818"/>
            <a:ext cx="8748450" cy="3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 dirty="0">
                <a:latin typeface="Century Gothic"/>
                <a:ea typeface="Century Gothic"/>
                <a:cs typeface="Century Gothic"/>
                <a:sym typeface="Century Gothic"/>
              </a:rPr>
              <a:t>Hasil QC </a:t>
            </a:r>
            <a:endParaRPr sz="1500" dirty="0"/>
          </a:p>
        </p:txBody>
      </p:sp>
      <p:sp>
        <p:nvSpPr>
          <p:cNvPr id="328" name="Google Shape;328;p5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5</a:t>
            </a:fld>
            <a:endParaRPr/>
          </a:p>
        </p:txBody>
      </p:sp>
      <p:graphicFrame>
        <p:nvGraphicFramePr>
          <p:cNvPr id="330" name="Google Shape;330;p52"/>
          <p:cNvGraphicFramePr/>
          <p:nvPr>
            <p:extLst>
              <p:ext uri="{D42A27DB-BD31-4B8C-83A1-F6EECF244321}">
                <p14:modId xmlns:p14="http://schemas.microsoft.com/office/powerpoint/2010/main" val="2428182987"/>
              </p:ext>
            </p:extLst>
          </p:nvPr>
        </p:nvGraphicFramePr>
        <p:xfrm>
          <a:off x="247550" y="523500"/>
          <a:ext cx="8672895" cy="8577483"/>
        </p:xfrm>
        <a:graphic>
          <a:graphicData uri="http://schemas.openxmlformats.org/drawingml/2006/table">
            <a:tbl>
              <a:tblPr>
                <a:noFill/>
                <a:tableStyleId>{C0AC3024-5949-4CE9-8CED-896DA88391D7}</a:tableStyleId>
              </a:tblPr>
              <a:tblGrid>
                <a:gridCol w="23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590">
                  <a:extLst>
                    <a:ext uri="{9D8B030D-6E8A-4147-A177-3AD203B41FA5}">
                      <a16:colId xmlns:a16="http://schemas.microsoft.com/office/drawing/2014/main" val="1546612773"/>
                    </a:ext>
                  </a:extLst>
                </a:gridCol>
                <a:gridCol w="1298244">
                  <a:extLst>
                    <a:ext uri="{9D8B030D-6E8A-4147-A177-3AD203B41FA5}">
                      <a16:colId xmlns:a16="http://schemas.microsoft.com/office/drawing/2014/main" val="3733431265"/>
                    </a:ext>
                  </a:extLst>
                </a:gridCol>
              </a:tblGrid>
              <a:tr h="26230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Tinjauan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Penyesuaian</a:t>
                      </a:r>
                      <a:endParaRPr lang="en-US"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0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 Std Komp </a:t>
                      </a:r>
                      <a:r>
                        <a:rPr lang="id" sz="900" b="1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Fisioterapis</a:t>
                      </a:r>
                      <a:endParaRPr sz="900" b="1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Optometris</a:t>
                      </a:r>
                      <a:endParaRPr sz="900" b="1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Ortotis</a:t>
                      </a:r>
                      <a:r>
                        <a:rPr lang="en-US" sz="900" b="1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Prostetis</a:t>
                      </a:r>
                      <a:endParaRPr sz="900" b="1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Audiologis</a:t>
                      </a:r>
                      <a:endParaRPr sz="900" b="1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Terapis</a:t>
                      </a:r>
                      <a:r>
                        <a:rPr lang="en-US" sz="900" b="1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Okupasional</a:t>
                      </a:r>
                      <a:endParaRPr sz="900" b="1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2843"/>
                  </a:ext>
                </a:extLst>
              </a:tr>
              <a:tr h="33004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 sz="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Cakupan Materi Muatan</a:t>
                      </a:r>
                      <a:endParaRPr sz="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Definisi/ Latar Belakang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Butuh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Revisi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, </a:t>
                      </a:r>
                      <a:r>
                        <a:rPr lang="id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Perlu penyesuaian dengan data yang lebih update (SKI 2023)</a:t>
                      </a:r>
                      <a:endParaRPr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Belum</a:t>
                      </a:r>
                      <a:r>
                        <a:rPr lang="en-ID" sz="9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ditemukan</a:t>
                      </a:r>
                      <a:r>
                        <a:rPr lang="en-ID" sz="9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definisi</a:t>
                      </a:r>
                      <a:r>
                        <a:rPr lang="en-ID" sz="9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standar</a:t>
                      </a:r>
                      <a:r>
                        <a:rPr lang="en-ID" sz="9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komppetensi</a:t>
                      </a:r>
                      <a:r>
                        <a:rPr lang="en-ID" sz="9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ID" sz="9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Disabilitas</a:t>
                      </a:r>
                      <a:endParaRPr lang="en-ID" sz="9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Butuh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Revisi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sym typeface="Century Gothic"/>
                        </a:rPr>
                        <a:t>,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Perlu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penyesuaian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dengan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data yang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lebih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update (SKI 2023)</a:t>
                      </a:r>
                      <a:endParaRPr lang="en-US"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sym typeface="Century Gothic"/>
                      </a:endParaRPr>
                    </a:p>
                    <a:p>
                      <a:endParaRPr lang="en-US" sz="900" dirty="0"/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Tujuan (isu yang ingin di-address/target yang ingin dicapai)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 dirty="0">
                          <a:solidFill>
                            <a:srgbClr val="0070C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Sudah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mencakup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isu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/target yang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ingin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disasar</a:t>
                      </a:r>
                      <a:endParaRPr lang="en-ID" sz="900" i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 dirty="0">
                        <a:solidFill>
                          <a:srgbClr val="0070C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Butuh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Konsistensi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penulisan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Acuan</a:t>
                      </a:r>
                      <a:r>
                        <a:rPr lang="id" sz="9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diganti menjadi </a:t>
                      </a:r>
                      <a:r>
                        <a:rPr lang="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pedoman </a:t>
                      </a:r>
                      <a:endParaRPr lang="en-US"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Butuh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i="1" u="none" strike="noStrike" cap="none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</a:t>
                      </a:r>
                      <a:r>
                        <a:rPr lang="en-US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Century Gothic" panose="020B0502020202020204" pitchFamily="34" charset="0"/>
                        </a:rPr>
                        <a:t>poin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 a </a:t>
                      </a:r>
                      <a:r>
                        <a:rPr lang="en-US" sz="900" dirty="0" err="1">
                          <a:latin typeface="Century Gothic" panose="020B0502020202020204" pitchFamily="34" charset="0"/>
                        </a:rPr>
                        <a:t>pedoman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900" dirty="0" err="1">
                          <a:latin typeface="Century Gothic" panose="020B0502020202020204" pitchFamily="34" charset="0"/>
                        </a:rPr>
                        <a:t>poin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 b dan c </a:t>
                      </a:r>
                      <a:r>
                        <a:rPr lang="en-US" sz="900" dirty="0" err="1">
                          <a:latin typeface="Century Gothic" panose="020B0502020202020204" pitchFamily="34" charset="0"/>
                        </a:rPr>
                        <a:t>referensi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jika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memliki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makna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yang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sama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sebaiknya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memakai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pedoman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saja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atau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referensi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u="none" strike="noStrike" cap="none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saja</a:t>
                      </a:r>
                      <a:r>
                        <a:rPr lang="en-US" sz="9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1" u="none" strike="noStrike" cap="none" dirty="0" err="1">
                          <a:solidFill>
                            <a:srgbClr val="0070C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1" i="1" u="none" strike="noStrike" cap="none" dirty="0">
                          <a:solidFill>
                            <a:srgbClr val="0070C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i="1" u="none" strike="noStrike" cap="none" dirty="0" err="1">
                          <a:solidFill>
                            <a:srgbClr val="0070C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ketentuan</a:t>
                      </a:r>
                      <a:endParaRPr lang="en-ID" sz="900" b="1" i="1" u="none" strike="noStrike" cap="none" dirty="0">
                        <a:solidFill>
                          <a:srgbClr val="0070C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i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Sudah</a:t>
                      </a:r>
                      <a:r>
                        <a:rPr lang="en-US" sz="9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i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US" sz="9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i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tujuan</a:t>
                      </a:r>
                      <a:r>
                        <a:rPr lang="en-US" sz="9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/target yang </a:t>
                      </a:r>
                      <a:r>
                        <a:rPr lang="en-US" sz="900" i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dicapai</a:t>
                      </a:r>
                      <a:endParaRPr lang="en-US" sz="900" i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Penyelenggaraan 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 dirty="0">
                          <a:solidFill>
                            <a:srgbClr val="0070C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Sudah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mencakup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keterampilan</a:t>
                      </a:r>
                      <a:endParaRPr lang="en-ID" sz="900" i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 ketentuan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Sudah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mencakup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keterampilan</a:t>
                      </a:r>
                      <a:endParaRPr lang="en-ID" sz="900" i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i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 ketentuan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Sudah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mencakup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keterampilan</a:t>
                      </a:r>
                      <a:endParaRPr lang="en-ID" sz="900" i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Sumber daya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Butuh Revisi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Perlu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penjjelasan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terkait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 </a:t>
                      </a:r>
                      <a:endParaRPr lang="en-ID" sz="9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jenjang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kualifikasi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vokasi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terkait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daftar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keterampilan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yang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tertuang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pada Bab IV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untuk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memastikan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kesamaam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persepsi</a:t>
                      </a:r>
                      <a:endParaRPr lang="en-ID" sz="9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 ketentuan</a:t>
                      </a: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Pada daftar </a:t>
                      </a:r>
                      <a:r>
                        <a:rPr lang="en-US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masalah</a:t>
                      </a:r>
                      <a:r>
                        <a:rPr lang="en-US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bagian</a:t>
                      </a:r>
                      <a:r>
                        <a:rPr lang="en-US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1</a:t>
                      </a:r>
                      <a:r>
                        <a:rPr lang="en-US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id-ID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sebaiknya dituliskan bagian 1 itu sebagaimana terdapat pada tabel 4.1.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/>
                          <a:cs typeface="Arial"/>
                          <a:sym typeface="Arial"/>
                        </a:rPr>
                        <a:t>Daftar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/>
                          <a:cs typeface="Arial"/>
                          <a:sym typeface="Arial"/>
                        </a:rPr>
                        <a:t>maslah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/>
                          <a:cs typeface="Arial"/>
                          <a:sym typeface="Arial"/>
                        </a:rPr>
                        <a:t>bagian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/>
                          <a:cs typeface="Arial"/>
                          <a:sym typeface="Arial"/>
                        </a:rPr>
                        <a:t> 2 </a:t>
                      </a:r>
                      <a:r>
                        <a:rPr lang="en-US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id-ID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sebaiknya dituliskan bagian </a:t>
                      </a: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id-ID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itu sebagaimana terdapat pada tabel 4.</a:t>
                      </a: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Konfirmasi pada tabel 4.4. daftar ketrampilan klinis </a:t>
                      </a:r>
                      <a:r>
                        <a:rPr lang="id-ID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audiologis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tingkat kemampuan D3 dan sarjana terapan berkisar 2-4. Tingkat kemampuan ini menggunakan standar piramida </a:t>
                      </a:r>
                      <a:r>
                        <a:rPr lang="id-ID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miler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atau menggunakan level KKNI.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Kaitan dengan KKNI apa yang bisa diterapkan dalam RKMK ini.</a:t>
                      </a:r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Perlu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Pejelasan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terkait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 </a:t>
                      </a:r>
                      <a:endParaRPr lang="en-ID" sz="9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Jenjang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Kualifikasi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Nasional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Indonesia </a:t>
                      </a:r>
                      <a:r>
                        <a:rPr lang="en-ID" sz="900" b="1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(KKNI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untuk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terapis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okupasional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berikut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dengan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</a:t>
                      </a:r>
                      <a:r>
                        <a:rPr lang="en-ID" sz="900" i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pendidikannya</a:t>
                      </a:r>
                      <a:r>
                        <a:rPr lang="en-ID" sz="900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lang="en-ID" sz="900" b="1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level 6, 7, 8,9)</a:t>
                      </a:r>
                      <a:endParaRPr lang="en-ID" sz="9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Pembinaan dan pengawasan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Tanggung Jawab/peran/kewenangan pemerintah, pemerintah daerah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dirty="0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Peran Serta Masyarakat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dirty="0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1" name="Google Shape;331;p52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197880" y="178818"/>
            <a:ext cx="8748450" cy="3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 dirty="0">
                <a:latin typeface="Century Gothic"/>
                <a:ea typeface="Century Gothic"/>
                <a:cs typeface="Century Gothic"/>
                <a:sym typeface="Century Gothic"/>
              </a:rPr>
              <a:t>Hasil QC </a:t>
            </a:r>
            <a:endParaRPr sz="1500" dirty="0"/>
          </a:p>
        </p:txBody>
      </p:sp>
      <p:sp>
        <p:nvSpPr>
          <p:cNvPr id="328" name="Google Shape;328;p5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6</a:t>
            </a:fld>
            <a:endParaRPr/>
          </a:p>
        </p:txBody>
      </p:sp>
      <p:graphicFrame>
        <p:nvGraphicFramePr>
          <p:cNvPr id="330" name="Google Shape;330;p52"/>
          <p:cNvGraphicFramePr/>
          <p:nvPr>
            <p:extLst>
              <p:ext uri="{D42A27DB-BD31-4B8C-83A1-F6EECF244321}">
                <p14:modId xmlns:p14="http://schemas.microsoft.com/office/powerpoint/2010/main" val="465245218"/>
              </p:ext>
            </p:extLst>
          </p:nvPr>
        </p:nvGraphicFramePr>
        <p:xfrm>
          <a:off x="247550" y="523500"/>
          <a:ext cx="8672895" cy="4562866"/>
        </p:xfrm>
        <a:graphic>
          <a:graphicData uri="http://schemas.openxmlformats.org/drawingml/2006/table">
            <a:tbl>
              <a:tblPr>
                <a:noFill/>
                <a:tableStyleId>{C0AC3024-5949-4CE9-8CED-896DA88391D7}</a:tableStyleId>
              </a:tblPr>
              <a:tblGrid>
                <a:gridCol w="23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590">
                  <a:extLst>
                    <a:ext uri="{9D8B030D-6E8A-4147-A177-3AD203B41FA5}">
                      <a16:colId xmlns:a16="http://schemas.microsoft.com/office/drawing/2014/main" val="1546612773"/>
                    </a:ext>
                  </a:extLst>
                </a:gridCol>
                <a:gridCol w="1298244">
                  <a:extLst>
                    <a:ext uri="{9D8B030D-6E8A-4147-A177-3AD203B41FA5}">
                      <a16:colId xmlns:a16="http://schemas.microsoft.com/office/drawing/2014/main" val="3733431265"/>
                    </a:ext>
                  </a:extLst>
                </a:gridCol>
              </a:tblGrid>
              <a:tr h="26230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Tinjauan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Penyesuaian</a:t>
                      </a:r>
                      <a:endParaRPr lang="en-US"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0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 Std Komp </a:t>
                      </a: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Fisioterapis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Ortotis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Prostetis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Audiologis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Terapis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Okupasional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2843"/>
                  </a:ext>
                </a:extLst>
              </a:tr>
              <a:tr h="33004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Keselarasan Regulasi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Disharmoni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Pengaturan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jika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ada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Ketentuan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900" b="0" i="1" u="none" strike="noStrike" cap="none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Perpres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Nonor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tahun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2012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tentang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KKNI</a:t>
                      </a:r>
                      <a:b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PMK No 19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tahun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2013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tentang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penyelenggaraan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pekerjaan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Refraksionis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Optometris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PMK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Nomor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41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Tahun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2015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tentang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Standar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Pelayanan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Refraksi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Optisi</a:t>
                      </a:r>
                      <a:r>
                        <a:rPr lang="en-ID" sz="900" b="0" i="1" u="none" strike="noStrike" cap="none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r>
                        <a:rPr lang="en-ID" sz="900" b="0" i="1" u="none" strike="noStrike" cap="none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Ketentuan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Ketentuan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sz="900" b="0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</a:t>
                      </a:r>
                      <a:r>
                        <a:rPr lang="en-ID" sz="900" b="0" i="1" dirty="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0" i="1" dirty="0" err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Ketentuan</a:t>
                      </a:r>
                      <a:endParaRPr lang="en-ID" sz="900" b="0" i="1" u="none" strike="noStrike" cap="none" dirty="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sz="900" b="0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Sejalan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dengan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kebijakan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Kemenkes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UU 17/2023</a:t>
                      </a: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RPP</a:t>
                      </a: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Reformasi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Sistem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Kesehatan</a:t>
                      </a: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Restriksi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tenaga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medis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tenaga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kesehatan</a:t>
                      </a:r>
                      <a:r>
                        <a:rPr lang="en-ID" sz="9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tertentu</a:t>
                      </a:r>
                      <a:endParaRPr lang="en-ID" sz="9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9999" lvl="0" indent="-140799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Sesuai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ketentuanUU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12/2023 Pasal 220 </a:t>
                      </a: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ayat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b.Sesuai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RPP </a:t>
                      </a: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pasal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1149 </a:t>
                      </a: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ayat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c. </a:t>
                      </a:r>
                      <a:r>
                        <a:rPr lang="en-ID" sz="900" b="1" i="1" dirty="0" err="1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Penetapan</a:t>
                      </a: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 oleh Menkes</a:t>
                      </a:r>
                      <a:b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</a:br>
                      <a:r>
                        <a:rPr lang="en-ID" sz="900" b="1" i="1" dirty="0">
                          <a:solidFill>
                            <a:srgbClr val="0000FF"/>
                          </a:solidFill>
                          <a:latin typeface="Century Gothic"/>
                          <a:sym typeface="Century Gothic"/>
                        </a:rPr>
                        <a:t>d. -</a:t>
                      </a:r>
                      <a:endParaRPr lang="en-US" sz="900" i="1" u="none" strike="noStrike" cap="none" dirty="0">
                        <a:solidFill>
                          <a:schemeClr val="dk1"/>
                        </a:solidFill>
                        <a:latin typeface="Century Gothic"/>
                        <a:sym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Materi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muatan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RKMK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sejajalan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dengan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UU27/2023 dan RPP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serta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Reformasi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Sistem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Kesehatan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dimana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komptensi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ditetapkan</a:t>
                      </a:r>
                      <a:r>
                        <a:rPr lang="en-ID" sz="900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oleh Menkes</a:t>
                      </a:r>
                      <a:endParaRPr lang="en-ID" sz="9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i="1" u="none" strike="noStrike" cap="none" dirty="0">
                        <a:solidFill>
                          <a:schemeClr val="dk1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1" name="Google Shape;331;p52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1881554" y="-612638"/>
            <a:ext cx="6000750" cy="2457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Hasil Tinjauan 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d" sz="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Sesuai ketentuan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Butuh revisi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 dirty="0">
                <a:solidFill>
                  <a:srgbClr val="646400"/>
                </a:solidFill>
                <a:latin typeface="Arial"/>
                <a:ea typeface="Arial"/>
                <a:cs typeface="Arial"/>
                <a:sym typeface="Arial"/>
              </a:rPr>
              <a:t>Tidak relevan</a:t>
            </a:r>
            <a:endParaRPr sz="800" b="1" i="0" u="none" strike="noStrike" cap="none" dirty="0">
              <a:solidFill>
                <a:srgbClr val="6464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Keterangan Tindak Lanjut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id" sz="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Sudah diakomodir di versi terakhir vXX,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" sz="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Dalam proses revisi</a:t>
            </a:r>
            <a:endParaRPr sz="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47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197880" y="178818"/>
            <a:ext cx="8748450" cy="3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 dirty="0">
                <a:latin typeface="Century Gothic"/>
                <a:ea typeface="Century Gothic"/>
                <a:cs typeface="Century Gothic"/>
                <a:sym typeface="Century Gothic"/>
              </a:rPr>
              <a:t>Hasil QC </a:t>
            </a:r>
            <a:endParaRPr sz="1500" dirty="0"/>
          </a:p>
        </p:txBody>
      </p:sp>
      <p:sp>
        <p:nvSpPr>
          <p:cNvPr id="328" name="Google Shape;328;p5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7</a:t>
            </a:fld>
            <a:endParaRPr/>
          </a:p>
        </p:txBody>
      </p:sp>
      <p:graphicFrame>
        <p:nvGraphicFramePr>
          <p:cNvPr id="330" name="Google Shape;330;p52"/>
          <p:cNvGraphicFramePr/>
          <p:nvPr>
            <p:extLst>
              <p:ext uri="{D42A27DB-BD31-4B8C-83A1-F6EECF244321}">
                <p14:modId xmlns:p14="http://schemas.microsoft.com/office/powerpoint/2010/main" val="1178570666"/>
              </p:ext>
            </p:extLst>
          </p:nvPr>
        </p:nvGraphicFramePr>
        <p:xfrm>
          <a:off x="247550" y="523500"/>
          <a:ext cx="8672895" cy="4676048"/>
        </p:xfrm>
        <a:graphic>
          <a:graphicData uri="http://schemas.openxmlformats.org/drawingml/2006/table">
            <a:tbl>
              <a:tblPr>
                <a:noFill/>
                <a:tableStyleId>{C0AC3024-5949-4CE9-8CED-896DA88391D7}</a:tableStyleId>
              </a:tblPr>
              <a:tblGrid>
                <a:gridCol w="23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590">
                  <a:extLst>
                    <a:ext uri="{9D8B030D-6E8A-4147-A177-3AD203B41FA5}">
                      <a16:colId xmlns:a16="http://schemas.microsoft.com/office/drawing/2014/main" val="1546612773"/>
                    </a:ext>
                  </a:extLst>
                </a:gridCol>
                <a:gridCol w="1298244">
                  <a:extLst>
                    <a:ext uri="{9D8B030D-6E8A-4147-A177-3AD203B41FA5}">
                      <a16:colId xmlns:a16="http://schemas.microsoft.com/office/drawing/2014/main" val="3733431265"/>
                    </a:ext>
                  </a:extLst>
                </a:gridCol>
              </a:tblGrid>
              <a:tr h="26230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Tinjauan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</a:t>
                      </a: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Penyesuaian</a:t>
                      </a:r>
                      <a:endParaRPr lang="en-US"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0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 Std Komp </a:t>
                      </a:r>
                      <a:r>
                        <a:rPr lang="id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Fisioterapis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Optometris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Ortotis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Prostetis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Audiologis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id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lang="id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MK Std Komp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Terapis</a:t>
                      </a:r>
                      <a:r>
                        <a:rPr lang="en-US" sz="9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u="none" strike="noStrike" cap="none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Okupasional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2843"/>
                  </a:ext>
                </a:extLst>
              </a:tr>
              <a:tr h="3833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Sistematika/Format Penulisan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Kejelasan Rumusan (Ragam Bahasa, Pilihan Kata/Istilah)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Perlu</a:t>
                      </a:r>
                      <a:r>
                        <a:rPr lang="en-ID" sz="900" b="1" i="1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</a:t>
                      </a:r>
                      <a:endParaRPr lang="en-ID"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Perlu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memuat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pengertian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standar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kompetensi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daftar </a:t>
                      </a:r>
                      <a:r>
                        <a:rPr lang="en-ID" sz="900" dirty="0" err="1">
                          <a:latin typeface="Century Gothic" panose="020B0502020202020204" pitchFamily="34" charset="0"/>
                        </a:rPr>
                        <a:t>istilah</a:t>
                      </a:r>
                      <a:r>
                        <a:rPr lang="en-ID" sz="900" dirty="0">
                          <a:latin typeface="Century Gothic" panose="020B0502020202020204" pitchFamily="34" charset="0"/>
                        </a:rPr>
                        <a:t> BAB 1</a:t>
                      </a:r>
                      <a:endParaRPr lang="en-ID" sz="900" u="none" strike="noStrike" cap="none" dirty="0">
                        <a:latin typeface="Century Gothic" panose="020B0502020202020204" pitchFamily="34" charset="0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Perlu</a:t>
                      </a:r>
                      <a:r>
                        <a:rPr lang="en-ID" sz="900" b="1" i="1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</a:t>
                      </a:r>
                      <a:r>
                        <a:rPr lang="en-ID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id" sz="900" dirty="0">
                          <a:latin typeface="Century Gothic" panose="020B0502020202020204" pitchFamily="34" charset="0"/>
                        </a:rPr>
                        <a:t>perlu memuat pengertian Standar kompetensi dalam daftar istilah BAB 1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Century Gothic" panose="020B0502020202020204" pitchFamily="34" charset="0"/>
                        </a:rPr>
                        <a:t>Bab 2. Gambar 2.1. Skema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</a:rPr>
                        <a:t>susunan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</a:rPr>
                        <a:t>standar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</a:rPr>
                        <a:t>kompetensi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</a:rPr>
                        <a:t>Audiologis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diperbaiki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agar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konsisten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dengan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sistematika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yang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ada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dengan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urutan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: Area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kompetensi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komponen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kompetensi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penjabaran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kompetensi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kompetensi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inti dan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kemampuan</a:t>
                      </a:r>
                      <a:r>
                        <a:rPr lang="en-US" sz="900" u="none" strike="noStrike" cap="none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yang </a:t>
                      </a:r>
                      <a:r>
                        <a:rPr lang="en-US" sz="900" u="none" strike="noStrike" cap="none" dirty="0" err="1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diharapkan</a:t>
                      </a:r>
                      <a:endParaRPr lang="en-ID" sz="900" b="1" i="1" u="none" strike="noStrike" cap="none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Perlu</a:t>
                      </a:r>
                      <a:r>
                        <a:rPr lang="en-ID" sz="900" b="1" i="1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ID" sz="900" b="1" i="1" dirty="0" err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</a:t>
                      </a:r>
                      <a:r>
                        <a:rPr lang="en-ID" sz="9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id" sz="900" dirty="0">
                          <a:latin typeface="Century Gothic" panose="020B0502020202020204" pitchFamily="34" charset="0"/>
                        </a:rPr>
                        <a:t>perlu memuat pengertian Standar kompetensi dalam daftar istilah BAB 1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17117"/>
                  </a:ext>
                </a:extLst>
              </a:tr>
              <a:tr h="3833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Kejelasan Rumusan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Kejelasan Rumusan (Ragam Bahasa, Pilihan Kata/Istilah)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sz="900" dirty="0">
                        <a:latin typeface="Century Gothic" panose="020B0502020202020204" pitchFamily="34" charset="0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endParaRPr lang="en-US" sz="900" dirty="0">
                        <a:latin typeface="Century Gothic" panose="020B0502020202020204" pitchFamily="34" charset="0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90667"/>
                  </a:ext>
                </a:extLst>
              </a:tr>
              <a:tr h="3833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Evidence / Data Pendukung</a:t>
                      </a:r>
                      <a:endParaRPr sz="8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Efektivitas Pelaksanaan 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Sesuai</a:t>
                      </a:r>
                      <a:r>
                        <a:rPr lang="en-ID" sz="9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900" b="1" i="0" u="none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ketentuan</a:t>
                      </a:r>
                      <a:endParaRPr lang="en-ID"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25" marR="21425" marT="14300" marB="143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80087"/>
                  </a:ext>
                </a:extLst>
              </a:tr>
            </a:tbl>
          </a:graphicData>
        </a:graphic>
      </p:graphicFrame>
      <p:sp>
        <p:nvSpPr>
          <p:cNvPr id="331" name="Google Shape;331;p52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221665" y="5020650"/>
            <a:ext cx="6000750" cy="2457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Hasil Tinjauan 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d" sz="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Sesuai ketentuan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Butuh revisi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 dirty="0">
                <a:solidFill>
                  <a:srgbClr val="646400"/>
                </a:solidFill>
                <a:latin typeface="Arial"/>
                <a:ea typeface="Arial"/>
                <a:cs typeface="Arial"/>
                <a:sym typeface="Arial"/>
              </a:rPr>
              <a:t>Tidak relevan</a:t>
            </a:r>
            <a:endParaRPr sz="800" b="1" i="0" u="none" strike="noStrike" cap="none" dirty="0">
              <a:solidFill>
                <a:srgbClr val="6464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Keterangan Tindak Lanjut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id" sz="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Sudah diakomodir di versi terakhir vXX,</a:t>
            </a:r>
            <a:r>
              <a:rPr lang="id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" sz="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Dalam proses revisi</a:t>
            </a:r>
            <a:endParaRPr sz="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93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6B3AC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1314</Words>
  <Application>Microsoft Office PowerPoint</Application>
  <PresentationFormat>On-screen Show (16:9)</PresentationFormat>
  <Paragraphs>201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Noto Sans Symbols</vt:lpstr>
      <vt:lpstr>Century Gothic</vt:lpstr>
      <vt:lpstr>Georgia</vt:lpstr>
      <vt:lpstr>Quattrocento Sans</vt:lpstr>
      <vt:lpstr>Simple Light</vt:lpstr>
      <vt:lpstr>8_White</vt:lpstr>
      <vt:lpstr>1_Office Theme</vt:lpstr>
      <vt:lpstr>Quality Control RKMK Standar Kompetensi Fisioterapis, Optometris, Ortotis Prostetis, Audiologis dan Terapis Okupasional   </vt:lpstr>
      <vt:lpstr>Instrumen QC</vt:lpstr>
      <vt:lpstr>Ringkasan RKMK tentang Standar Kompetensi Fisioterapis, Optometris, Ortotis Prostetis, Audiologis dan Terapis Okupasional</vt:lpstr>
      <vt:lpstr>Summary Hasil QC</vt:lpstr>
      <vt:lpstr>Hasil QC </vt:lpstr>
      <vt:lpstr>Hasil QC </vt:lpstr>
      <vt:lpstr>Hasil QC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RKMK Standar Kompetensi Fisioterapis, Optometris, Ortotis Prostetis, Audiologis dan Terapis Okupasional</dc:title>
  <dc:creator>ACER</dc:creator>
  <cp:lastModifiedBy>Infinix</cp:lastModifiedBy>
  <cp:revision>9</cp:revision>
  <dcterms:modified xsi:type="dcterms:W3CDTF">2024-07-25T04:13:13Z</dcterms:modified>
</cp:coreProperties>
</file>